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8" r:id="rId5"/>
    <p:sldId id="263" r:id="rId6"/>
    <p:sldId id="260" r:id="rId7"/>
    <p:sldId id="261" r:id="rId8"/>
    <p:sldId id="262" r:id="rId9"/>
    <p:sldId id="264" r:id="rId10"/>
    <p:sldId id="270" r:id="rId11"/>
    <p:sldId id="282" r:id="rId12"/>
    <p:sldId id="272" r:id="rId13"/>
    <p:sldId id="273" r:id="rId14"/>
    <p:sldId id="275" r:id="rId15"/>
    <p:sldId id="274" r:id="rId16"/>
    <p:sldId id="265" r:id="rId17"/>
    <p:sldId id="266" r:id="rId18"/>
    <p:sldId id="280" r:id="rId19"/>
    <p:sldId id="277" r:id="rId20"/>
    <p:sldId id="278" r:id="rId21"/>
    <p:sldId id="269" r:id="rId22"/>
    <p:sldId id="271" r:id="rId23"/>
    <p:sldId id="276" r:id="rId24"/>
    <p:sldId id="259" r:id="rId25"/>
    <p:sldId id="281" r:id="rId26"/>
    <p:sldId id="279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>
        <p:scale>
          <a:sx n="75" d="100"/>
          <a:sy n="75" d="100"/>
        </p:scale>
        <p:origin x="-114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07D49A1-A019-4349-BF0B-D65739863253}" type="datetimeFigureOut">
              <a:rPr lang="en-US" smtClean="0"/>
              <a:pPr/>
              <a:t>2/15/2014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D9697C9-395E-4A85-AE1E-AC2B860A1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D49A1-A019-4349-BF0B-D65739863253}" type="datetimeFigureOut">
              <a:rPr lang="en-US" smtClean="0"/>
              <a:pPr/>
              <a:t>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697C9-395E-4A85-AE1E-AC2B860A1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D49A1-A019-4349-BF0B-D65739863253}" type="datetimeFigureOut">
              <a:rPr lang="en-US" smtClean="0"/>
              <a:pPr/>
              <a:t>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697C9-395E-4A85-AE1E-AC2B860A1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07D49A1-A019-4349-BF0B-D65739863253}" type="datetimeFigureOut">
              <a:rPr lang="en-US" smtClean="0"/>
              <a:pPr/>
              <a:t>2/15/2014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D9697C9-395E-4A85-AE1E-AC2B860A11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07D49A1-A019-4349-BF0B-D65739863253}" type="datetimeFigureOut">
              <a:rPr lang="en-US" smtClean="0"/>
              <a:pPr/>
              <a:t>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D9697C9-395E-4A85-AE1E-AC2B860A1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D49A1-A019-4349-BF0B-D65739863253}" type="datetimeFigureOut">
              <a:rPr lang="en-US" smtClean="0"/>
              <a:pPr/>
              <a:t>2/15/2014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697C9-395E-4A85-AE1E-AC2B860A11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D49A1-A019-4349-BF0B-D65739863253}" type="datetimeFigureOut">
              <a:rPr lang="en-US" smtClean="0"/>
              <a:pPr/>
              <a:t>2/15/2014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697C9-395E-4A85-AE1E-AC2B860A11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07D49A1-A019-4349-BF0B-D65739863253}" type="datetimeFigureOut">
              <a:rPr lang="en-US" smtClean="0"/>
              <a:pPr/>
              <a:t>2/15/2014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D9697C9-395E-4A85-AE1E-AC2B860A11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D49A1-A019-4349-BF0B-D65739863253}" type="datetimeFigureOut">
              <a:rPr lang="en-US" smtClean="0"/>
              <a:pPr/>
              <a:t>2/15/2014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697C9-395E-4A85-AE1E-AC2B860A1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07D49A1-A019-4349-BF0B-D65739863253}" type="datetimeFigureOut">
              <a:rPr lang="en-US" smtClean="0"/>
              <a:pPr/>
              <a:t>2/15/2014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D9697C9-395E-4A85-AE1E-AC2B860A11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07D49A1-A019-4349-BF0B-D65739863253}" type="datetimeFigureOut">
              <a:rPr lang="en-US" smtClean="0"/>
              <a:pPr/>
              <a:t>2/15/2014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D9697C9-395E-4A85-AE1E-AC2B860A115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07D49A1-A019-4349-BF0B-D65739863253}" type="datetimeFigureOut">
              <a:rPr lang="en-US" smtClean="0"/>
              <a:pPr/>
              <a:t>2/15/2014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D9697C9-395E-4A85-AE1E-AC2B860A11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random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prezi.com/cus2poziynxw/data-grouping-and-formative-assessment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rcconline.org/classroom" TargetMode="External"/><Relationship Id="rId2" Type="http://schemas.openxmlformats.org/officeDocument/2006/relationships/hyperlink" Target="http://www.masteryconnect.com/hom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achieve.org/EQuIP" TargetMode="External"/><Relationship Id="rId4" Type="http://schemas.openxmlformats.org/officeDocument/2006/relationships/hyperlink" Target="http://nces.ed.gov/nationsreportcard/itmrlsx/search.aspx?subject=readi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iweb.clarkschools.net/wiki/pages/t43136g3B/On_Demand_Training_Materals_(5-8_grades).html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tech4teachers.com/2012/07/mobile-formative-assessment-one-device.html" TargetMode="External"/><Relationship Id="rId2" Type="http://schemas.openxmlformats.org/officeDocument/2006/relationships/hyperlink" Target="http://appcrawlr.com/ios-apps/best-apps-formative-assessment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mscodysclass.wikispaces.com/Assessment+Materials+KCTELA201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uhlenberg.kyschools.us/ELA_Math%20Standards/8th%20grade%20ela.htm" TargetMode="External"/><Relationship Id="rId2" Type="http://schemas.openxmlformats.org/officeDocument/2006/relationships/hyperlink" Target="http://education.ky.gov/curriculum/docs/pages/ela-deconstructed-standards.asp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anning-literacy.wikispaces.com/ELA+Common+Core+Standards+Tracking" TargetMode="External"/><Relationship Id="rId2" Type="http://schemas.openxmlformats.org/officeDocument/2006/relationships/hyperlink" Target="http://www.jefferson.k12.ky.us/departments/gheens/Curriculum%20Maps/2012_2013/CM_Mid_ELA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eorgiastandards.org/Common-Core/Pages/ELA-K-5.asp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3600" y="685800"/>
            <a:ext cx="6172200" cy="1894362"/>
          </a:xfrm>
        </p:spPr>
        <p:txBody>
          <a:bodyPr/>
          <a:lstStyle/>
          <a:p>
            <a:r>
              <a:rPr lang="en-US" b="1" dirty="0" smtClean="0"/>
              <a:t>PGES: Using Assessment in Instruction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Amy Cody Clancy</a:t>
            </a:r>
          </a:p>
          <a:p>
            <a:r>
              <a:rPr lang="en-US" dirty="0" smtClean="0"/>
              <a:t>WVMS- Grade 8 </a:t>
            </a:r>
          </a:p>
          <a:p>
            <a:r>
              <a:rPr lang="en-US" dirty="0" smtClean="0"/>
              <a:t>National Board Certified- EA/ELA</a:t>
            </a:r>
          </a:p>
          <a:p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 Diagnostic Continuum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Pre-assessment</a:t>
            </a:r>
            <a:endParaRPr lang="en-US" b="1" dirty="0"/>
          </a:p>
          <a:p>
            <a:pPr lvl="1"/>
            <a:r>
              <a:rPr lang="en-US" dirty="0"/>
              <a:t>(Finding Out)</a:t>
            </a:r>
          </a:p>
          <a:p>
            <a:r>
              <a:rPr lang="en-US" b="1" dirty="0"/>
              <a:t>Formative Assessment</a:t>
            </a:r>
          </a:p>
          <a:p>
            <a:pPr lvl="1"/>
            <a:r>
              <a:rPr lang="en-US" dirty="0"/>
              <a:t>(Keeping Track &amp; Checking -up)</a:t>
            </a:r>
          </a:p>
          <a:p>
            <a:r>
              <a:rPr lang="en-US" b="1" dirty="0"/>
              <a:t>Summative Assessment</a:t>
            </a:r>
          </a:p>
          <a:p>
            <a:pPr lvl="1"/>
            <a:r>
              <a:rPr lang="en-US" dirty="0"/>
              <a:t>(Making sure</a:t>
            </a:r>
            <a:r>
              <a:rPr lang="en-US" dirty="0" smtClean="0"/>
              <a:t>)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“I Can” statement (learning target) &gt;&gt; Formative assessment(s)&gt;&gt; </a:t>
            </a:r>
            <a:r>
              <a:rPr lang="en-US" dirty="0" smtClean="0"/>
              <a:t>W</a:t>
            </a:r>
            <a:r>
              <a:rPr lang="en-US" dirty="0" smtClean="0"/>
              <a:t>hat will I do with results? 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Great overview of Formative Assessment and using it for instruction!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http://prezi.com/cus2poziynxw/data-grouping-and-formative-assessment/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ransition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</p:spPr>
        <p:txBody>
          <a:bodyPr/>
          <a:lstStyle/>
          <a:p>
            <a:r>
              <a:rPr lang="en-US" b="1" dirty="0" smtClean="0"/>
              <a:t>Pre-Assessment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7467600" cy="5178552"/>
          </a:xfrm>
        </p:spPr>
        <p:txBody>
          <a:bodyPr>
            <a:normAutofit/>
          </a:bodyPr>
          <a:lstStyle/>
          <a:p>
            <a:r>
              <a:rPr lang="en-US" dirty="0"/>
              <a:t>provides data to determine options for students</a:t>
            </a:r>
          </a:p>
          <a:p>
            <a:r>
              <a:rPr lang="en-US" dirty="0" smtClean="0"/>
              <a:t> </a:t>
            </a:r>
            <a:r>
              <a:rPr lang="en-US" dirty="0"/>
              <a:t>helps determine differences </a:t>
            </a:r>
            <a:r>
              <a:rPr lang="en-US" b="1" dirty="0"/>
              <a:t>before planning</a:t>
            </a:r>
          </a:p>
          <a:p>
            <a:r>
              <a:rPr lang="en-US" dirty="0" smtClean="0"/>
              <a:t>helps </a:t>
            </a:r>
            <a:r>
              <a:rPr lang="en-US" dirty="0"/>
              <a:t>teacher design activities that are respectful </a:t>
            </a:r>
            <a:r>
              <a:rPr lang="en-US" dirty="0" smtClean="0"/>
              <a:t>and challenging</a:t>
            </a:r>
            <a:endParaRPr lang="en-US" dirty="0"/>
          </a:p>
          <a:p>
            <a:r>
              <a:rPr lang="en-US" dirty="0" smtClean="0"/>
              <a:t>allows </a:t>
            </a:r>
            <a:r>
              <a:rPr lang="en-US" dirty="0"/>
              <a:t>teachers to meet students where they are</a:t>
            </a:r>
          </a:p>
          <a:p>
            <a:r>
              <a:rPr lang="en-US" dirty="0" smtClean="0"/>
              <a:t>identifies </a:t>
            </a:r>
            <a:r>
              <a:rPr lang="en-US" dirty="0"/>
              <a:t>starting point for instruction</a:t>
            </a:r>
          </a:p>
          <a:p>
            <a:r>
              <a:rPr lang="en-US" dirty="0" smtClean="0"/>
              <a:t>identifies </a:t>
            </a:r>
            <a:r>
              <a:rPr lang="en-US" dirty="0"/>
              <a:t>learning gaps</a:t>
            </a:r>
          </a:p>
          <a:p>
            <a:r>
              <a:rPr lang="en-US" dirty="0" smtClean="0"/>
              <a:t>makes </a:t>
            </a:r>
            <a:r>
              <a:rPr lang="en-US" dirty="0"/>
              <a:t>efficient use of instructional </a:t>
            </a:r>
            <a:r>
              <a:rPr lang="en-US" dirty="0" smtClean="0"/>
              <a:t>time</a:t>
            </a:r>
          </a:p>
          <a:p>
            <a:r>
              <a:rPr lang="en-US" dirty="0" smtClean="0"/>
              <a:t>The Blueprint for Learning/Instruction</a:t>
            </a:r>
            <a:endParaRPr lang="en-US" dirty="0"/>
          </a:p>
        </p:txBody>
      </p:sp>
      <p:pic>
        <p:nvPicPr>
          <p:cNvPr id="1026" name="Picture 2" descr="C:\Users\Amy\AppData\Local\Microsoft\Windows\Temporary Internet Files\Content.IE5\LF0Y9YU1\MP90031396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3962400"/>
            <a:ext cx="1867539" cy="1836738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Pre-Assessment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do the students already know? </a:t>
            </a:r>
          </a:p>
          <a:p>
            <a:r>
              <a:rPr lang="en-US" dirty="0" smtClean="0"/>
              <a:t>What instruction/learning opportunities are needed for mastery?</a:t>
            </a:r>
          </a:p>
          <a:p>
            <a:r>
              <a:rPr lang="en-US" dirty="0" smtClean="0"/>
              <a:t>What needs re-teaching/further practice?</a:t>
            </a:r>
          </a:p>
          <a:p>
            <a:r>
              <a:rPr lang="en-US" dirty="0" smtClean="0"/>
              <a:t>What grouping can result? (small groups, partners, whole class, etc.) </a:t>
            </a:r>
          </a:p>
          <a:p>
            <a:endParaRPr lang="en-US" dirty="0"/>
          </a:p>
        </p:txBody>
      </p:sp>
      <p:pic>
        <p:nvPicPr>
          <p:cNvPr id="2052" name="Picture 4" descr="C:\Users\Amy\AppData\Local\Microsoft\Windows\Temporary Internet Files\Content.IE5\LF0Y9YU1\MP90018281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6500" y="3903132"/>
            <a:ext cx="2984500" cy="1989667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Types of Pre-Assessment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Pre-test</a:t>
            </a:r>
          </a:p>
          <a:p>
            <a:r>
              <a:rPr lang="en-US" dirty="0"/>
              <a:t>Graphing for </a:t>
            </a:r>
            <a:r>
              <a:rPr lang="en-US" dirty="0" smtClean="0"/>
              <a:t>Greatness- self monitoring charts</a:t>
            </a:r>
            <a:endParaRPr lang="en-US" dirty="0"/>
          </a:p>
          <a:p>
            <a:r>
              <a:rPr lang="en-US" dirty="0" smtClean="0"/>
              <a:t>Inventory- Learning Styles </a:t>
            </a:r>
            <a:endParaRPr lang="en-US" dirty="0"/>
          </a:p>
          <a:p>
            <a:r>
              <a:rPr lang="en-US" dirty="0"/>
              <a:t>KWL</a:t>
            </a:r>
          </a:p>
          <a:p>
            <a:r>
              <a:rPr lang="en-US" dirty="0" smtClean="0"/>
              <a:t>Checklists</a:t>
            </a:r>
            <a:endParaRPr lang="en-US" dirty="0"/>
          </a:p>
          <a:p>
            <a:r>
              <a:rPr lang="en-US" dirty="0" smtClean="0"/>
              <a:t>Observations</a:t>
            </a:r>
            <a:endParaRPr lang="en-US" dirty="0"/>
          </a:p>
          <a:p>
            <a:r>
              <a:rPr lang="en-US" dirty="0" smtClean="0"/>
              <a:t>Self-evaluations</a:t>
            </a:r>
            <a:endParaRPr lang="en-US" dirty="0"/>
          </a:p>
          <a:p>
            <a:r>
              <a:rPr lang="en-US" dirty="0"/>
              <a:t>Questioning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Formative Assessment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</a:t>
            </a:r>
            <a:r>
              <a:rPr lang="en-US" dirty="0" smtClean="0"/>
              <a:t>picts </a:t>
            </a:r>
            <a:r>
              <a:rPr lang="en-US" dirty="0"/>
              <a:t>student’s life as a learner</a:t>
            </a:r>
          </a:p>
          <a:p>
            <a:r>
              <a:rPr lang="en-US" dirty="0" smtClean="0"/>
              <a:t> </a:t>
            </a:r>
            <a:r>
              <a:rPr lang="en-US" dirty="0"/>
              <a:t>used to make instructional adjustments</a:t>
            </a:r>
          </a:p>
          <a:p>
            <a:r>
              <a:rPr lang="en-US" dirty="0" smtClean="0"/>
              <a:t>alerts </a:t>
            </a:r>
            <a:r>
              <a:rPr lang="en-US" dirty="0"/>
              <a:t>the teacher about student </a:t>
            </a:r>
            <a:r>
              <a:rPr lang="en-US" dirty="0" smtClean="0"/>
              <a:t>misconceptions “early </a:t>
            </a:r>
            <a:r>
              <a:rPr lang="en-US" dirty="0"/>
              <a:t>warning signal”</a:t>
            </a:r>
          </a:p>
          <a:p>
            <a:r>
              <a:rPr lang="en-US" dirty="0" smtClean="0"/>
              <a:t> </a:t>
            </a:r>
            <a:r>
              <a:rPr lang="en-US" dirty="0"/>
              <a:t>allows students to build on previous experiences</a:t>
            </a:r>
          </a:p>
          <a:p>
            <a:r>
              <a:rPr lang="en-US" dirty="0" smtClean="0"/>
              <a:t> </a:t>
            </a:r>
            <a:r>
              <a:rPr lang="en-US" dirty="0"/>
              <a:t>provides regular feedback</a:t>
            </a:r>
          </a:p>
          <a:p>
            <a:r>
              <a:rPr lang="en-US" dirty="0" smtClean="0"/>
              <a:t> </a:t>
            </a:r>
            <a:r>
              <a:rPr lang="en-US" dirty="0"/>
              <a:t>provides evidence of progress</a:t>
            </a:r>
          </a:p>
          <a:p>
            <a:r>
              <a:rPr lang="en-US" dirty="0" smtClean="0"/>
              <a:t> </a:t>
            </a:r>
            <a:r>
              <a:rPr lang="en-US" dirty="0"/>
              <a:t>aligns with instructional/curricular outcomes</a:t>
            </a:r>
          </a:p>
        </p:txBody>
      </p:sp>
      <p:pic>
        <p:nvPicPr>
          <p:cNvPr id="3074" name="Picture 2" descr="C:\Users\Amy\AppData\Local\Microsoft\Windows\Temporary Internet Files\Content.IE5\LF0Y9YU1\MP90031396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304800"/>
            <a:ext cx="1828800" cy="1798320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Types of Formative Assessment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Entrance/Exit Slips</a:t>
            </a:r>
          </a:p>
          <a:p>
            <a:pPr lvl="1"/>
            <a:r>
              <a:rPr lang="en-US" dirty="0" smtClean="0"/>
              <a:t>List two important concepts or ideas from today’s lesson</a:t>
            </a:r>
          </a:p>
          <a:p>
            <a:pPr lvl="1"/>
            <a:r>
              <a:rPr lang="en-US" dirty="0" smtClean="0"/>
              <a:t>Explain----</a:t>
            </a:r>
          </a:p>
          <a:p>
            <a:pPr lvl="1"/>
            <a:r>
              <a:rPr lang="en-US" dirty="0" smtClean="0"/>
              <a:t>How is X different from Y? </a:t>
            </a:r>
          </a:p>
          <a:p>
            <a:pPr lvl="1"/>
            <a:r>
              <a:rPr lang="en-US" dirty="0" smtClean="0"/>
              <a:t>Explain one idea (concept, skill) you still don’t understand. </a:t>
            </a:r>
          </a:p>
          <a:p>
            <a:pPr lvl="1"/>
            <a:r>
              <a:rPr lang="en-US" dirty="0" smtClean="0"/>
              <a:t>Define- - </a:t>
            </a:r>
          </a:p>
          <a:p>
            <a:pPr lvl="1">
              <a:buNone/>
            </a:pPr>
            <a:r>
              <a:rPr lang="en-US" b="1" dirty="0" smtClean="0"/>
              <a:t>Quick, informative, helps you to plan your lessons or re-teach. </a:t>
            </a:r>
            <a:endParaRPr lang="en-US" b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Checks for Understanding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Mini Whiteboards for response</a:t>
            </a:r>
          </a:p>
          <a:p>
            <a:r>
              <a:rPr lang="en-US" dirty="0" smtClean="0"/>
              <a:t>Thumbs up, down or sideways</a:t>
            </a:r>
          </a:p>
          <a:p>
            <a:r>
              <a:rPr lang="en-US" dirty="0" smtClean="0"/>
              <a:t>Active Response systems (clickers)</a:t>
            </a:r>
          </a:p>
          <a:p>
            <a:r>
              <a:rPr lang="en-US" dirty="0" smtClean="0"/>
              <a:t>“Try it” – individual- non-graded attempt at showing what they are able to do/what they know. </a:t>
            </a:r>
          </a:p>
          <a:p>
            <a:r>
              <a:rPr lang="en-US" dirty="0" smtClean="0"/>
              <a:t>Pre-tests</a:t>
            </a:r>
          </a:p>
          <a:p>
            <a:r>
              <a:rPr lang="en-US" dirty="0" smtClean="0"/>
              <a:t>See printed list of </a:t>
            </a:r>
            <a:r>
              <a:rPr lang="en-US" dirty="0" smtClean="0"/>
              <a:t>others</a:t>
            </a:r>
          </a:p>
          <a:p>
            <a:r>
              <a:rPr lang="en-US" dirty="0" smtClean="0"/>
              <a:t>PD360 Formative Assessment Ticket out the Door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Student response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“ I like Mrs. C’s class better than Mr. X because he just gives us packets and then we have a test, but Mrs. C gives us lots of practice before we have to take a test. She makes sure we know it first.” 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Assessment Resources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Mastery Connect- </a:t>
            </a:r>
            <a:r>
              <a:rPr lang="en-US" dirty="0" smtClean="0">
                <a:hlinkClick r:id="rId2"/>
              </a:rPr>
              <a:t>http://www.masteryconnect.com/home</a:t>
            </a:r>
            <a:r>
              <a:rPr lang="en-US" dirty="0" smtClean="0"/>
              <a:t> </a:t>
            </a:r>
          </a:p>
          <a:p>
            <a:r>
              <a:rPr lang="en-US" dirty="0" smtClean="0"/>
              <a:t>PARCC- </a:t>
            </a:r>
            <a:r>
              <a:rPr lang="en-US" dirty="0" smtClean="0">
                <a:hlinkClick r:id="rId3"/>
              </a:rPr>
              <a:t>http://www.parcconline.org/classroom</a:t>
            </a:r>
            <a:r>
              <a:rPr lang="en-US" dirty="0" smtClean="0"/>
              <a:t> </a:t>
            </a:r>
          </a:p>
          <a:p>
            <a:r>
              <a:rPr lang="en-US" dirty="0" smtClean="0"/>
              <a:t>NAEP Questions Tool- </a:t>
            </a:r>
            <a:r>
              <a:rPr lang="en-US" dirty="0" smtClean="0">
                <a:hlinkClick r:id="rId4"/>
              </a:rPr>
              <a:t>http://nces.ed.gov/nationsreportcard/itmrlsx/search.aspx?subject=reading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err="1" smtClean="0"/>
              <a:t>EQuIP</a:t>
            </a:r>
            <a:r>
              <a:rPr lang="en-US" dirty="0" smtClean="0"/>
              <a:t>- </a:t>
            </a:r>
            <a:r>
              <a:rPr lang="en-US" dirty="0" smtClean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www.achieve.org/EQuIP</a:t>
            </a:r>
            <a:r>
              <a:rPr lang="en-US" dirty="0" smtClean="0"/>
              <a:t>   (CCS vetted units and reading models Grade 3-12)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/>
          <a:lstStyle/>
          <a:p>
            <a:r>
              <a:rPr lang="en-US" b="1" dirty="0" smtClean="0"/>
              <a:t>PGES Domains Involved: </a:t>
            </a:r>
            <a:endParaRPr lang="en-US" b="1" dirty="0"/>
          </a:p>
        </p:txBody>
      </p:sp>
      <p:pic>
        <p:nvPicPr>
          <p:cNvPr id="4" name="Content Placeholder 3" descr="PGES_Snapshot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1427" y="1066800"/>
            <a:ext cx="9032573" cy="5410200"/>
          </a:xfr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On Demand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CCPS Literacy Wiki- </a:t>
            </a:r>
            <a:r>
              <a:rPr lang="en-US" dirty="0" smtClean="0">
                <a:hlinkClick r:id="rId2"/>
              </a:rPr>
              <a:t>https://iweb.clarkschools.net/wiki/pages/t43136g3B/On_Demand_Training_Materals_%285-8_grades%29.html</a:t>
            </a:r>
            <a:r>
              <a:rPr lang="en-US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Grades 5-8 from start to finish materials and prompts.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PD 360- On Demand Community and PD videos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3. Tracking Results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Students Keep Track- see forms in packet</a:t>
            </a:r>
          </a:p>
          <a:p>
            <a:pPr lvl="1"/>
            <a:r>
              <a:rPr lang="en-US" dirty="0" smtClean="0"/>
              <a:t>Quarterly or unit by unit reflection</a:t>
            </a:r>
          </a:p>
          <a:p>
            <a:pPr marL="0" lvl="1" indent="457200">
              <a:buFont typeface="Arial" pitchFamily="34" charset="0"/>
              <a:buChar char="•"/>
            </a:pPr>
            <a:r>
              <a:rPr lang="en-US" dirty="0" smtClean="0"/>
              <a:t>Teacher keeps track</a:t>
            </a:r>
          </a:p>
          <a:p>
            <a:pPr marL="400050" lvl="2" indent="457200"/>
            <a:r>
              <a:rPr lang="en-US" dirty="0" smtClean="0"/>
              <a:t>Plus/Minus; scores; grade book (New IC features), Group by high/medium/low</a:t>
            </a:r>
          </a:p>
          <a:p>
            <a:pPr marL="400050" lvl="2" indent="457200"/>
            <a:r>
              <a:rPr lang="en-US" dirty="0" smtClean="0"/>
              <a:t>Checklists by skill/standard</a:t>
            </a:r>
          </a:p>
          <a:p>
            <a:pPr marL="400050" lvl="2" indent="457200"/>
            <a:r>
              <a:rPr lang="en-US" dirty="0" smtClean="0"/>
              <a:t>Conferencing</a:t>
            </a:r>
          </a:p>
          <a:p>
            <a:pPr marL="400050" lvl="2" indent="457200"/>
            <a:r>
              <a:rPr lang="en-US" dirty="0" smtClean="0"/>
              <a:t>Assessment stations</a:t>
            </a:r>
          </a:p>
          <a:p>
            <a:pPr marL="400050" lvl="2" indent="457200"/>
            <a:r>
              <a:rPr lang="en-US" dirty="0" smtClean="0"/>
              <a:t>Exit Slips</a:t>
            </a:r>
          </a:p>
          <a:p>
            <a:pPr marL="400050" lvl="2" indent="-400050"/>
            <a:r>
              <a:rPr lang="en-US" dirty="0" smtClean="0"/>
              <a:t>How do you keep track of student progress?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4. Using Results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Re-teaching</a:t>
            </a:r>
          </a:p>
          <a:p>
            <a:pPr lvl="1"/>
            <a:r>
              <a:rPr lang="en-US" dirty="0" smtClean="0"/>
              <a:t>Whole Class</a:t>
            </a:r>
          </a:p>
          <a:p>
            <a:pPr lvl="1"/>
            <a:r>
              <a:rPr lang="en-US" dirty="0" smtClean="0"/>
              <a:t>Small Group</a:t>
            </a:r>
          </a:p>
          <a:p>
            <a:pPr marL="285750" lvl="1">
              <a:buFont typeface="Arial" pitchFamily="34" charset="0"/>
              <a:buChar char="•"/>
            </a:pPr>
            <a:r>
              <a:rPr lang="en-US" dirty="0" smtClean="0"/>
              <a:t>Clarifying misconceptions, mini-lesson(s)</a:t>
            </a:r>
          </a:p>
          <a:p>
            <a:pPr marL="285750" lvl="1">
              <a:buFont typeface="Arial" pitchFamily="34" charset="0"/>
              <a:buChar char="•"/>
            </a:pPr>
            <a:r>
              <a:rPr lang="en-US" dirty="0" smtClean="0"/>
              <a:t>Differentiation</a:t>
            </a:r>
          </a:p>
          <a:p>
            <a:pPr marL="285750" lvl="1">
              <a:buFont typeface="Arial" pitchFamily="34" charset="0"/>
              <a:buChar char="•"/>
            </a:pPr>
            <a:r>
              <a:rPr lang="en-US" dirty="0" smtClean="0"/>
              <a:t>Moving on or scaffolding instruction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Example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Pre-test on grammar- parts of speech</a:t>
            </a:r>
          </a:p>
          <a:p>
            <a:pPr lvl="1"/>
            <a:r>
              <a:rPr lang="en-US" b="1" dirty="0" smtClean="0"/>
              <a:t>Those who scored well- </a:t>
            </a:r>
            <a:r>
              <a:rPr lang="en-US" dirty="0" smtClean="0"/>
              <a:t>small groups using parts of speech in challenging way (“Jabberwocky”)</a:t>
            </a:r>
          </a:p>
          <a:p>
            <a:pPr lvl="1"/>
            <a:r>
              <a:rPr lang="en-US" b="1" dirty="0" smtClean="0"/>
              <a:t>Those who were not quite there- </a:t>
            </a:r>
            <a:r>
              <a:rPr lang="en-US" dirty="0" smtClean="0"/>
              <a:t>practice in small groups and/or with partners with quick test out when they feel they are ready. </a:t>
            </a:r>
          </a:p>
          <a:p>
            <a:pPr lvl="1"/>
            <a:r>
              <a:rPr lang="en-US" b="1" dirty="0" smtClean="0"/>
              <a:t>Those who do not know it all- </a:t>
            </a:r>
            <a:r>
              <a:rPr lang="en-US" dirty="0" smtClean="0"/>
              <a:t>practice in small </a:t>
            </a:r>
            <a:r>
              <a:rPr lang="en-US" dirty="0" smtClean="0"/>
              <a:t>group, </a:t>
            </a:r>
            <a:r>
              <a:rPr lang="en-US" dirty="0" smtClean="0"/>
              <a:t>to </a:t>
            </a:r>
            <a:r>
              <a:rPr lang="en-US" dirty="0" smtClean="0"/>
              <a:t>partner, </a:t>
            </a:r>
            <a:r>
              <a:rPr lang="en-US" dirty="0" smtClean="0"/>
              <a:t>to individual- teacher small group instruction- short </a:t>
            </a:r>
            <a:r>
              <a:rPr lang="en-US" dirty="0" smtClean="0"/>
              <a:t>assessments </a:t>
            </a:r>
            <a:r>
              <a:rPr lang="en-US" dirty="0" smtClean="0"/>
              <a:t>leading to whole assessment. 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Resources: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Achieve the Core</a:t>
            </a:r>
          </a:p>
          <a:p>
            <a:r>
              <a:rPr lang="en-US" dirty="0" smtClean="0"/>
              <a:t>Common </a:t>
            </a:r>
            <a:r>
              <a:rPr lang="en-US" dirty="0" err="1" smtClean="0"/>
              <a:t>Corezilla</a:t>
            </a:r>
            <a:endParaRPr lang="en-US" dirty="0" smtClean="0"/>
          </a:p>
          <a:p>
            <a:r>
              <a:rPr lang="en-US" dirty="0" smtClean="0"/>
              <a:t>Jefferson County Public School- The </a:t>
            </a:r>
            <a:r>
              <a:rPr lang="en-US" dirty="0" err="1" smtClean="0"/>
              <a:t>Gheens</a:t>
            </a:r>
            <a:r>
              <a:rPr lang="en-US" dirty="0" smtClean="0"/>
              <a:t> Academy for Curricular Excellence and Instructional Leadership </a:t>
            </a:r>
          </a:p>
          <a:p>
            <a:r>
              <a:rPr lang="en-US" dirty="0" smtClean="0"/>
              <a:t>English Companion Ning</a:t>
            </a:r>
          </a:p>
          <a:p>
            <a:r>
              <a:rPr lang="en-US" dirty="0" err="1" smtClean="0"/>
              <a:t>Corestand</a:t>
            </a:r>
            <a:endParaRPr lang="en-US" dirty="0" smtClean="0"/>
          </a:p>
          <a:p>
            <a:r>
              <a:rPr lang="en-US" dirty="0" smtClean="0"/>
              <a:t>cc.betterlesson.com </a:t>
            </a:r>
            <a:endParaRPr lang="en-US" dirty="0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Apps for Formative Assessment and Tracking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appcrawlr.com/ios-apps/best-apps-formative-assessment</a:t>
            </a:r>
            <a:r>
              <a:rPr lang="en-US" dirty="0" smtClean="0"/>
              <a:t>   Many apps listed here. </a:t>
            </a:r>
          </a:p>
          <a:p>
            <a:endParaRPr lang="en-US" dirty="0" smtClean="0"/>
          </a:p>
          <a:p>
            <a:r>
              <a:rPr lang="en-US" dirty="0" smtClean="0"/>
              <a:t>Blog post on mobile devices used to track FA results- </a:t>
            </a:r>
            <a:r>
              <a:rPr lang="en-US" dirty="0" smtClean="0">
                <a:hlinkClick r:id="rId3"/>
              </a:rPr>
              <a:t>http://www.freetech4teachers.com/2012/07/mobile-formative-assessment-one-device.html#.UwD1ObTy3lc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random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Resources and PPT posted at</a:t>
            </a:r>
            <a:r>
              <a:rPr lang="en-US" dirty="0" smtClean="0"/>
              <a:t>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20000" cy="4873752"/>
          </a:xfrm>
        </p:spPr>
        <p:txBody>
          <a:bodyPr>
            <a:normAutofit/>
          </a:bodyPr>
          <a:lstStyle/>
          <a:p>
            <a:r>
              <a:rPr lang="en-US" sz="4000" dirty="0" smtClean="0">
                <a:hlinkClick r:id="rId2"/>
              </a:rPr>
              <a:t>http://</a:t>
            </a:r>
            <a:r>
              <a:rPr lang="en-US" sz="4000" dirty="0" smtClean="0">
                <a:hlinkClick r:id="rId2"/>
              </a:rPr>
              <a:t>mscodysclass.wikispaces.com/Assessment+Materials+KCTELA2014</a:t>
            </a:r>
            <a:r>
              <a:rPr lang="en-US" sz="4000" dirty="0" smtClean="0"/>
              <a:t> </a:t>
            </a:r>
          </a:p>
          <a:p>
            <a:endParaRPr lang="en-US" sz="4000" dirty="0" smtClean="0"/>
          </a:p>
          <a:p>
            <a:r>
              <a:rPr lang="en-US" sz="4000" dirty="0" smtClean="0"/>
              <a:t>Assessment Materials Page</a:t>
            </a:r>
            <a:endParaRPr lang="en-US" sz="4000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>
            <a:normAutofit/>
          </a:bodyPr>
          <a:lstStyle/>
          <a:p>
            <a:r>
              <a:rPr lang="en-US" b="1" dirty="0" smtClean="0"/>
              <a:t>Basics of Assessment in Instruction</a:t>
            </a:r>
            <a:endParaRPr lang="en-US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9716" y="1143000"/>
            <a:ext cx="5619168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Stiggins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Why Assess?</a:t>
            </a:r>
          </a:p>
          <a:p>
            <a:r>
              <a:rPr lang="en-US" dirty="0" smtClean="0"/>
              <a:t>Assess What?</a:t>
            </a:r>
          </a:p>
          <a:p>
            <a:r>
              <a:rPr lang="en-US" dirty="0" smtClean="0"/>
              <a:t>Assess How?</a:t>
            </a:r>
          </a:p>
          <a:p>
            <a:endParaRPr lang="en-US" dirty="0"/>
          </a:p>
          <a:p>
            <a:r>
              <a:rPr lang="en-US" dirty="0" smtClean="0"/>
              <a:t>Communicate How</a:t>
            </a:r>
            <a:r>
              <a:rPr lang="en-US" dirty="0" smtClean="0"/>
              <a:t>? What will you do with the results?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400" dirty="0" smtClean="0"/>
              <a:t>From </a:t>
            </a:r>
            <a:r>
              <a:rPr lang="en-US" sz="1400" i="1" dirty="0" smtClean="0"/>
              <a:t>Classroom Assessment for Student Learning</a:t>
            </a:r>
            <a:r>
              <a:rPr lang="en-US" sz="1400" dirty="0" smtClean="0"/>
              <a:t>. </a:t>
            </a:r>
            <a:r>
              <a:rPr lang="en-US" sz="1400" dirty="0" err="1" smtClean="0"/>
              <a:t>Stiggins</a:t>
            </a:r>
            <a:r>
              <a:rPr lang="en-US" sz="1400" dirty="0" smtClean="0"/>
              <a:t>, </a:t>
            </a:r>
            <a:r>
              <a:rPr lang="en-US" sz="1400" dirty="0" err="1" smtClean="0"/>
              <a:t>Arter</a:t>
            </a:r>
            <a:r>
              <a:rPr lang="en-US" sz="1400" dirty="0" smtClean="0"/>
              <a:t>, </a:t>
            </a:r>
            <a:r>
              <a:rPr lang="en-US" sz="1400" dirty="0" err="1" smtClean="0"/>
              <a:t>Chappuis</a:t>
            </a:r>
            <a:r>
              <a:rPr lang="en-US" sz="1400" dirty="0"/>
              <a:t>,</a:t>
            </a:r>
            <a:r>
              <a:rPr lang="en-US" sz="1400" dirty="0" smtClean="0"/>
              <a:t> Chappuis-2004.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1. Identifying Learning Outcomes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Core Ability statements</a:t>
            </a:r>
          </a:p>
          <a:p>
            <a:r>
              <a:rPr lang="en-US" dirty="0" smtClean="0"/>
              <a:t>Measurable/Observable skills and knowledge</a:t>
            </a:r>
          </a:p>
          <a:p>
            <a:r>
              <a:rPr lang="en-US" dirty="0" smtClean="0"/>
              <a:t>“I Can” Statements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These are done for you in various venues… 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Deconstructed CCS- KY</a:t>
            </a:r>
            <a:br>
              <a:rPr lang="en-US" b="1" dirty="0" smtClean="0"/>
            </a:br>
            <a:r>
              <a:rPr lang="en-US" dirty="0" smtClean="0"/>
              <a:t>“Learning Outcomes”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http://education.ky.gov/curriculum/docs/pages/ela-deconstructed-standards.aspx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http://www.muhlenberg.kyschools.us/ELA_Math%20Standards/8th%20grade%20ela.htm</a:t>
            </a:r>
            <a:r>
              <a:rPr lang="en-US" dirty="0" smtClean="0"/>
              <a:t>  (with “I Can” statements) </a:t>
            </a:r>
          </a:p>
          <a:p>
            <a:r>
              <a:rPr lang="en-US" dirty="0" smtClean="0"/>
              <a:t>Benefit: </a:t>
            </a:r>
          </a:p>
          <a:p>
            <a:pPr lvl="1"/>
            <a:r>
              <a:rPr lang="en-US" dirty="0" smtClean="0"/>
              <a:t>Knowledge and reasoning targets (learning outcomes) have already been defined. 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Curriculum Maps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http://www.jefferson.k12.ky.us/departments/gheens/Curriculum%20Maps/2012_2013/CM_Mid_ELA.html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Benefit: I </a:t>
            </a:r>
            <a:r>
              <a:rPr lang="en-US" dirty="0" smtClean="0"/>
              <a:t>Can Statements, activities for learning, Sample Performance Tasks, Sample Activities, RTI, Key Vocabulary, Formative </a:t>
            </a:r>
            <a:r>
              <a:rPr lang="en-US" dirty="0" smtClean="0"/>
              <a:t>Assessment</a:t>
            </a:r>
          </a:p>
          <a:p>
            <a:pPr>
              <a:buFont typeface="Courier New" pitchFamily="49" charset="0"/>
              <a:buChar char="o"/>
            </a:pPr>
            <a:r>
              <a:rPr lang="en-US" dirty="0" smtClean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manning-literacy.wikispaces.com/ELA+Common+Core+Standards+Tracking</a:t>
            </a:r>
            <a:r>
              <a:rPr lang="en-US" dirty="0" smtClean="0"/>
              <a:t>  </a:t>
            </a:r>
          </a:p>
          <a:p>
            <a:pPr>
              <a:buNone/>
            </a:pPr>
            <a:r>
              <a:rPr lang="en-US" dirty="0" smtClean="0"/>
              <a:t>Benefit- </a:t>
            </a:r>
            <a:r>
              <a:rPr lang="en-US" dirty="0" err="1" smtClean="0"/>
              <a:t>Gr</a:t>
            </a:r>
            <a:r>
              <a:rPr lang="en-US" dirty="0" smtClean="0"/>
              <a:t> 6-12 Common Core Standar</a:t>
            </a:r>
            <a:r>
              <a:rPr lang="en-US" dirty="0" smtClean="0"/>
              <a:t>d Checklists and “I Can” statements by standard!! 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Teacher Guidance K-5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https://www.georgiastandards.org/Common-Core/Pages/ELA-K-5.aspx</a:t>
            </a:r>
            <a:endParaRPr lang="en-US" dirty="0" smtClean="0"/>
          </a:p>
          <a:p>
            <a:r>
              <a:rPr lang="en-US" dirty="0" smtClean="0"/>
              <a:t>Provides “teacher guidance” link</a:t>
            </a:r>
          </a:p>
          <a:p>
            <a:r>
              <a:rPr lang="en-US" dirty="0" smtClean="0"/>
              <a:t>Skills for students/strategies for teachers, sample task and key vocabulary for each standard. 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2. Identifying Assessment Methods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Formative assessment</a:t>
            </a:r>
            <a:r>
              <a:rPr lang="en-US" dirty="0" smtClean="0"/>
              <a:t> techniques </a:t>
            </a:r>
            <a:r>
              <a:rPr lang="en-US" b="1" u="sng" dirty="0" smtClean="0"/>
              <a:t>monitor student learning</a:t>
            </a:r>
            <a:r>
              <a:rPr lang="en-US" dirty="0" smtClean="0"/>
              <a:t> during the learning process. The feedback gathered is </a:t>
            </a:r>
            <a:r>
              <a:rPr lang="en-US" b="1" u="sng" dirty="0" smtClean="0"/>
              <a:t>used to identify </a:t>
            </a:r>
            <a:r>
              <a:rPr lang="en-US" dirty="0" smtClean="0"/>
              <a:t>areas where students are struggling so that instructors can adjust their teaching and students can adjust their studying. </a:t>
            </a:r>
            <a:r>
              <a:rPr lang="en-US" dirty="0" smtClean="0">
                <a:solidFill>
                  <a:srgbClr val="FF0000"/>
                </a:solidFill>
              </a:rPr>
              <a:t>Assessment FOR learning. </a:t>
            </a:r>
          </a:p>
          <a:p>
            <a:pPr>
              <a:buNone/>
            </a:pPr>
            <a:r>
              <a:rPr lang="en-US" b="1" dirty="0" smtClean="0"/>
              <a:t>                                   VS.</a:t>
            </a:r>
            <a:endParaRPr lang="en-US" dirty="0" smtClean="0"/>
          </a:p>
          <a:p>
            <a:r>
              <a:rPr lang="en-US" b="1" dirty="0" smtClean="0"/>
              <a:t>Summative- </a:t>
            </a:r>
            <a:r>
              <a:rPr lang="en-US" dirty="0" smtClean="0"/>
              <a:t>high stakes, end of a unit, measures student achievement of learning outcome(s). </a:t>
            </a:r>
            <a:r>
              <a:rPr lang="en-US" dirty="0" smtClean="0">
                <a:solidFill>
                  <a:srgbClr val="FF0000"/>
                </a:solidFill>
              </a:rPr>
              <a:t>Assessment OF learning.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2320</TotalTime>
  <Words>837</Words>
  <Application>Microsoft Office PowerPoint</Application>
  <PresentationFormat>On-screen Show (4:3)</PresentationFormat>
  <Paragraphs>146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Oriel</vt:lpstr>
      <vt:lpstr>PGES: Using Assessment in Instruction </vt:lpstr>
      <vt:lpstr>PGES Domains Involved: </vt:lpstr>
      <vt:lpstr>Basics of Assessment in Instruction</vt:lpstr>
      <vt:lpstr>Stiggins</vt:lpstr>
      <vt:lpstr>1. Identifying Learning Outcomes</vt:lpstr>
      <vt:lpstr>Deconstructed CCS- KY “Learning Outcomes”</vt:lpstr>
      <vt:lpstr>Curriculum Maps</vt:lpstr>
      <vt:lpstr>Teacher Guidance K-5</vt:lpstr>
      <vt:lpstr>2. Identifying Assessment Methods</vt:lpstr>
      <vt:lpstr>A Diagnostic Continuum </vt:lpstr>
      <vt:lpstr>Great overview of Formative Assessment and using it for instruction! </vt:lpstr>
      <vt:lpstr>Pre-Assessment </vt:lpstr>
      <vt:lpstr>Pre-Assessment</vt:lpstr>
      <vt:lpstr>Types of Pre-Assessment</vt:lpstr>
      <vt:lpstr>Formative Assessment</vt:lpstr>
      <vt:lpstr>Types of Formative Assessment</vt:lpstr>
      <vt:lpstr>Checks for Understanding</vt:lpstr>
      <vt:lpstr>Student response</vt:lpstr>
      <vt:lpstr>Assessment Resources</vt:lpstr>
      <vt:lpstr>On Demand</vt:lpstr>
      <vt:lpstr>3. Tracking Results</vt:lpstr>
      <vt:lpstr>4. Using Results</vt:lpstr>
      <vt:lpstr>Example</vt:lpstr>
      <vt:lpstr>Resources: </vt:lpstr>
      <vt:lpstr>Apps for Formative Assessment and Tracking </vt:lpstr>
      <vt:lpstr>Resources and PPT posted at: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PGES: Using Assessment in Instruction </dc:title>
  <dc:creator>Amy</dc:creator>
  <cp:lastModifiedBy>Amy</cp:lastModifiedBy>
  <cp:revision>22</cp:revision>
  <dcterms:created xsi:type="dcterms:W3CDTF">2014-01-21T14:55:56Z</dcterms:created>
  <dcterms:modified xsi:type="dcterms:W3CDTF">2014-02-17T00:15:16Z</dcterms:modified>
</cp:coreProperties>
</file>